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emf" ContentType="image/x-emf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66" r:id="rId3"/>
    <p:sldId id="280" r:id="rId4"/>
    <p:sldId id="274" r:id="rId5"/>
    <p:sldId id="267" r:id="rId6"/>
    <p:sldId id="275" r:id="rId7"/>
    <p:sldId id="281" r:id="rId8"/>
    <p:sldId id="282" r:id="rId9"/>
    <p:sldId id="257" r:id="rId10"/>
    <p:sldId id="276" r:id="rId11"/>
  </p:sldIdLst>
  <p:sldSz cx="9144000" cy="6858000" type="screen4x3"/>
  <p:notesSz cx="6858000" cy="9144000"/>
  <p:custDataLst>
    <p:tags r:id="rId13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iel Smit" initials="MS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1" autoAdjust="0"/>
  </p:normalViewPr>
  <p:slideViewPr>
    <p:cSldViewPr>
      <p:cViewPr>
        <p:scale>
          <a:sx n="61" d="100"/>
          <a:sy n="61" d="100"/>
        </p:scale>
        <p:origin x="-2958" y="-1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35C9A-E170-4607-8EC8-0851105BF3CA}" type="datetimeFigureOut">
              <a:rPr lang="nl-NL" smtClean="0"/>
              <a:pPr/>
              <a:t>31-5-2016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1C5DA-D646-4CE7-9DF6-2B50DC1E043B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1013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2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2099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462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0665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BF4F43C-2E48-41C3-85C5-794A2D5A8166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230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946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DF8EF13-1B45-479A-A2BB-0F036BCC05F7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4938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946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DF8EF13-1B45-479A-A2BB-0F036BCC05F7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7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9920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946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DF8EF13-1B45-479A-A2BB-0F036BCC05F7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903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4B2A-517D-4074-9C97-DAB32EA6EA3C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99410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3A692-ECD0-42BF-B172-285DB06F9C5F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92165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E04FC-9246-40B7-86B0-21FC8DA3244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71438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78669-9163-4AFD-AC5A-B15A4928C01E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41129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A1E9F-0FE2-403B-9C89-5D6D558DFC9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441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3C050-F067-40D9-9E56-2111708557A7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71741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A10EC-1E7F-446E-BD24-D00CE7D3491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49742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92E36-FC98-4FC6-9B81-763E2997E0E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0031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9177C-29B7-4D5B-920D-235D01C6D2C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46736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C456-7271-4F15-A105-A011DD795DF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7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937B0-2AC6-4D4F-BDD1-F92E36D551D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40570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44B4C4-F508-409B-B52D-19649972599F}" type="slidenum">
              <a:rPr lang="nl-NL" altLang="nl-NL"/>
              <a:pPr/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561232" y="260648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§8.2 Nederland en de EU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welke afspraken er in de Europese Unie zijn gemaakt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belangrijk de EU voor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Nederlandse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handel is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wisselkoers invloed heeft op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import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export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012986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9888" y="1412776"/>
            <a:ext cx="7804224" cy="4439518"/>
          </a:xfrm>
        </p:spPr>
        <p:txBody>
          <a:bodyPr/>
          <a:lstStyle/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Wanneer mag een land de euro invoeren?</a:t>
            </a:r>
          </a:p>
          <a:p>
            <a:pPr algn="l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Inflatie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inflatie mag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maximaal 1,5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% hoger zijn dan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gemiddelde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inflatie in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drie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eurolanden met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laagste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inflatie.</a:t>
            </a:r>
          </a:p>
          <a:p>
            <a:pPr algn="l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Begrotingstekort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tekort van 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overheid mag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niet groter zijn dan 3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% van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bruto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binnenlands product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(bbp).</a:t>
            </a:r>
          </a:p>
          <a:p>
            <a:pPr algn="l"/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Staatsschuld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totale schuld van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overheid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moet lager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zijn dan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60% van het bbp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nl-NL" alt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 smtClean="0">
                <a:solidFill>
                  <a:srgbClr val="54BDF2"/>
                </a:solidFill>
                <a:latin typeface="Arial" panose="020B0604020202020204" pitchFamily="34" charset="0"/>
              </a:rPr>
              <a:t>Euro invoeren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19998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594283" y="1303265"/>
            <a:ext cx="756126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De </a:t>
            </a:r>
            <a:r>
              <a:rPr lang="nl-NL" sz="2800" i="1" dirty="0" smtClean="0"/>
              <a:t>Europese Unie (EU) </a:t>
            </a:r>
            <a:r>
              <a:rPr lang="nl-NL" sz="2800" dirty="0"/>
              <a:t>heeft als belangrijkste doel dat alle landen binnen de </a:t>
            </a:r>
            <a:r>
              <a:rPr lang="nl-NL" sz="2800" dirty="0" smtClean="0"/>
              <a:t>EU samenwerken op </a:t>
            </a:r>
            <a:r>
              <a:rPr lang="nl-NL" sz="2800" dirty="0"/>
              <a:t>economisch gebied</a:t>
            </a:r>
            <a:r>
              <a:rPr lang="nl-NL" sz="2800" dirty="0" smtClean="0"/>
              <a:t>. </a:t>
            </a:r>
          </a:p>
          <a:p>
            <a:endParaRPr lang="nl-NL" sz="2800" dirty="0" smtClean="0"/>
          </a:p>
          <a:p>
            <a:r>
              <a:rPr lang="nl-NL" sz="2800" dirty="0" smtClean="0"/>
              <a:t>Binnen </a:t>
            </a:r>
            <a:r>
              <a:rPr lang="nl-NL" sz="2800" dirty="0"/>
              <a:t>de EU zijn de economische grenzen vervallen, waardoor de lidstaten samen een </a:t>
            </a:r>
            <a:r>
              <a:rPr lang="nl-NL" sz="2800" i="1" dirty="0"/>
              <a:t>interne markt </a:t>
            </a:r>
            <a:r>
              <a:rPr lang="nl-NL" sz="2800" dirty="0"/>
              <a:t>vormen</a:t>
            </a:r>
            <a:r>
              <a:rPr lang="nl-NL" sz="2800" dirty="0" smtClean="0"/>
              <a:t>. Dat is </a:t>
            </a:r>
            <a:r>
              <a:rPr lang="nl-NL" sz="2800" dirty="0"/>
              <a:t>goed voor de onderlinge handel. </a:t>
            </a:r>
          </a:p>
          <a:p>
            <a:endParaRPr lang="nl-NL" sz="2800" dirty="0" smtClean="0"/>
          </a:p>
          <a:p>
            <a:r>
              <a:rPr lang="nl-NL" sz="2800" dirty="0" smtClean="0"/>
              <a:t>Nederland </a:t>
            </a:r>
            <a:r>
              <a:rPr lang="nl-NL" sz="2800" dirty="0"/>
              <a:t>is een van de lidstaten van de Europese Unie (EU). </a:t>
            </a:r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217158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791367" y="1206014"/>
            <a:ext cx="7561263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dirty="0" smtClean="0"/>
              <a:t>Binnen </a:t>
            </a:r>
            <a:r>
              <a:rPr lang="nl-NL" dirty="0"/>
              <a:t>de </a:t>
            </a:r>
            <a:r>
              <a:rPr lang="nl-NL" dirty="0" smtClean="0"/>
              <a:t>EU is er:</a:t>
            </a: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i="1" dirty="0" smtClean="0"/>
              <a:t>vrij </a:t>
            </a:r>
            <a:r>
              <a:rPr lang="nl-NL" i="1" dirty="0"/>
              <a:t>verkeer van goederen en diensten</a:t>
            </a:r>
            <a:r>
              <a:rPr lang="nl-NL" dirty="0"/>
              <a:t>. Dat betekent dat er </a:t>
            </a:r>
            <a:r>
              <a:rPr lang="nl-NL" i="1" dirty="0" smtClean="0"/>
              <a:t>vrijhandel </a:t>
            </a:r>
            <a:r>
              <a:rPr lang="nl-NL" dirty="0" smtClean="0"/>
              <a:t>is </a:t>
            </a:r>
            <a:r>
              <a:rPr lang="nl-NL" dirty="0"/>
              <a:t>tussen de EU-landen. Je mag </a:t>
            </a:r>
            <a:r>
              <a:rPr lang="nl-NL" dirty="0" smtClean="0"/>
              <a:t>vrij goederen en diensten </a:t>
            </a:r>
            <a:r>
              <a:rPr lang="nl-NL" dirty="0"/>
              <a:t>importeren uit andere EU-landen. Je hoeft </a:t>
            </a:r>
            <a:r>
              <a:rPr lang="nl-NL" dirty="0" smtClean="0"/>
              <a:t>bijvoorbeeld geen invoerrechten </a:t>
            </a:r>
            <a:r>
              <a:rPr lang="nl-NL" dirty="0"/>
              <a:t>te betalen.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i="1" dirty="0" smtClean="0"/>
              <a:t>vrij </a:t>
            </a:r>
            <a:r>
              <a:rPr lang="nl-NL" i="1" dirty="0"/>
              <a:t>verkeer van personen</a:t>
            </a:r>
            <a:r>
              <a:rPr lang="nl-NL" dirty="0"/>
              <a:t>. Inwoners van een EU-land mogen in een </a:t>
            </a:r>
            <a:r>
              <a:rPr lang="nl-NL" dirty="0" smtClean="0"/>
              <a:t>ander EU-land </a:t>
            </a:r>
            <a:r>
              <a:rPr lang="nl-NL" dirty="0"/>
              <a:t>werken en wonen.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i="1" dirty="0" smtClean="0"/>
              <a:t>vrij </a:t>
            </a:r>
            <a:r>
              <a:rPr lang="nl-NL" i="1" dirty="0"/>
              <a:t>verkeer van kapitaal</a:t>
            </a:r>
            <a:r>
              <a:rPr lang="nl-NL" dirty="0"/>
              <a:t>. Je kunt je geld op een spaarrekening bij een </a:t>
            </a:r>
            <a:r>
              <a:rPr lang="nl-NL" dirty="0" smtClean="0"/>
              <a:t>bank in </a:t>
            </a:r>
            <a:r>
              <a:rPr lang="nl-NL" dirty="0"/>
              <a:t>een ander EU-land zetten. En je mag geld investeren of beleggen </a:t>
            </a:r>
            <a:r>
              <a:rPr lang="nl-NL" dirty="0" smtClean="0"/>
              <a:t>in andere </a:t>
            </a:r>
            <a:r>
              <a:rPr lang="nl-NL" dirty="0"/>
              <a:t>EU-landen.</a:t>
            </a:r>
            <a:endParaRPr lang="nl-NL" dirty="0" smtClean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629116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38200" y="1752600"/>
            <a:ext cx="75612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De Europese Unie is een belangrijke afzetmarkt voor veel bedrijven in ons land. </a:t>
            </a:r>
          </a:p>
          <a:p>
            <a:r>
              <a:rPr lang="nl-NL" sz="2800" dirty="0" smtClean="0"/>
              <a:t>En meer </a:t>
            </a:r>
            <a:r>
              <a:rPr lang="nl-NL" sz="2800" dirty="0"/>
              <a:t>dan de helft van onze </a:t>
            </a:r>
            <a:r>
              <a:rPr lang="nl-NL" sz="2800" dirty="0" smtClean="0"/>
              <a:t>import komt uit </a:t>
            </a:r>
            <a:r>
              <a:rPr lang="nl-NL" sz="2800" dirty="0"/>
              <a:t>andere EU-landen. </a:t>
            </a:r>
            <a:endParaRPr lang="nl-NL" sz="2800" dirty="0" smtClean="0"/>
          </a:p>
          <a:p>
            <a:r>
              <a:rPr lang="nl-NL" sz="2800" dirty="0" smtClean="0"/>
              <a:t>Dat komt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doordat er binnen de EU </a:t>
            </a:r>
            <a:r>
              <a:rPr lang="nl-NL" sz="2800" i="1" dirty="0" smtClean="0"/>
              <a:t>vrijhandel </a:t>
            </a:r>
            <a:r>
              <a:rPr lang="nl-NL" sz="2800" dirty="0" smtClean="0"/>
              <a:t>is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door de gunstige ligging van Nederland in Europa.</a:t>
            </a:r>
            <a:endParaRPr lang="nl-NL" altLang="nl-NL" sz="2800" dirty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 en export binnen de EU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355395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Verschillen tussen de lidstaten</a:t>
            </a:r>
            <a:endParaRPr lang="nl-NL" altLang="nl-NL" sz="3600" dirty="0" smtClean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719137" y="1412776"/>
            <a:ext cx="770572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De </a:t>
            </a:r>
            <a:r>
              <a:rPr lang="nl-NL" sz="2800" dirty="0"/>
              <a:t>lidstaten </a:t>
            </a:r>
            <a:r>
              <a:rPr lang="nl-NL" sz="2800" dirty="0" smtClean="0"/>
              <a:t>mogen ook </a:t>
            </a:r>
            <a:r>
              <a:rPr lang="nl-NL" sz="2800" dirty="0"/>
              <a:t>veel regels </a:t>
            </a:r>
            <a:r>
              <a:rPr lang="nl-NL" sz="2800" dirty="0" smtClean="0"/>
              <a:t>zelf bepalen.</a:t>
            </a:r>
          </a:p>
          <a:p>
            <a:r>
              <a:rPr lang="nl-NL" sz="2800" dirty="0" smtClean="0"/>
              <a:t>Bijvoorbeeld:</a:t>
            </a: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Elk </a:t>
            </a:r>
            <a:r>
              <a:rPr lang="nl-NL" sz="2800" dirty="0"/>
              <a:t>land </a:t>
            </a:r>
            <a:r>
              <a:rPr lang="nl-NL" sz="2800" dirty="0" smtClean="0"/>
              <a:t>heeft zijn </a:t>
            </a:r>
            <a:r>
              <a:rPr lang="nl-NL" sz="2800" dirty="0"/>
              <a:t>eigen btw-tarief. </a:t>
            </a: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Het komt voor </a:t>
            </a:r>
            <a:r>
              <a:rPr lang="nl-NL" sz="2800" dirty="0"/>
              <a:t>dat het </a:t>
            </a:r>
            <a:r>
              <a:rPr lang="nl-NL" sz="2800" dirty="0" smtClean="0"/>
              <a:t>ene EU-land strengere </a:t>
            </a:r>
            <a:r>
              <a:rPr lang="nl-NL" sz="2800" dirty="0"/>
              <a:t>milieuregels heeft dan een ander EU-land. </a:t>
            </a:r>
            <a:r>
              <a:rPr lang="nl-NL" sz="2800" dirty="0" smtClean="0"/>
              <a:t>Dit zorgt voor oneerlijke </a:t>
            </a:r>
            <a:r>
              <a:rPr lang="nl-NL" sz="2800" dirty="0"/>
              <a:t>concurrentie tussen EU-landen. </a:t>
            </a:r>
            <a:endParaRPr lang="nl-NL" sz="2800" dirty="0" smtClean="0"/>
          </a:p>
          <a:p>
            <a:r>
              <a:rPr lang="nl-NL" sz="2800" dirty="0" smtClean="0"/>
              <a:t>De </a:t>
            </a:r>
            <a:r>
              <a:rPr lang="nl-NL" sz="2800" dirty="0"/>
              <a:t>Europese </a:t>
            </a:r>
            <a:r>
              <a:rPr lang="nl-NL" sz="2800" dirty="0" smtClean="0"/>
              <a:t>regering probeert </a:t>
            </a:r>
            <a:r>
              <a:rPr lang="nl-NL" sz="2800" dirty="0"/>
              <a:t>de regels gelijk te trekken, maar daar moeten alle lidstaten het </a:t>
            </a:r>
            <a:r>
              <a:rPr lang="nl-NL" sz="2800" dirty="0" smtClean="0"/>
              <a:t>dan wel </a:t>
            </a:r>
            <a:r>
              <a:rPr lang="nl-NL" sz="2800" dirty="0"/>
              <a:t>met elkaar over eens zijn.</a:t>
            </a:r>
            <a:endParaRPr lang="nl-NL" altLang="nl-NL" sz="2800" dirty="0"/>
          </a:p>
        </p:txBody>
      </p:sp>
      <p:sp>
        <p:nvSpPr>
          <p:cNvPr id="1127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789976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Eén munt</a:t>
            </a: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606096" y="1168992"/>
            <a:ext cx="830828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De handel tussen landen gaat een stuk makkelijker als ze allemaal </a:t>
            </a:r>
            <a:r>
              <a:rPr lang="nl-NL" sz="2800" dirty="0" smtClean="0"/>
              <a:t>dezelfde munt </a:t>
            </a:r>
            <a:r>
              <a:rPr lang="nl-NL" sz="2800" dirty="0"/>
              <a:t>gebruiken. </a:t>
            </a:r>
            <a:endParaRPr lang="nl-NL" sz="2800" dirty="0" smtClean="0"/>
          </a:p>
          <a:p>
            <a:r>
              <a:rPr lang="nl-NL" sz="2800" dirty="0" smtClean="0"/>
              <a:t>Omdat: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je </a:t>
            </a:r>
            <a:r>
              <a:rPr lang="nl-NL" sz="2800" dirty="0"/>
              <a:t>de prijs van producten </a:t>
            </a:r>
            <a:r>
              <a:rPr lang="nl-NL" sz="2800" dirty="0" smtClean="0"/>
              <a:t>dan beter </a:t>
            </a:r>
            <a:r>
              <a:rPr lang="nl-NL" sz="2800" dirty="0"/>
              <a:t>met </a:t>
            </a:r>
            <a:r>
              <a:rPr lang="nl-NL" sz="2800" dirty="0" smtClean="0"/>
              <a:t>elkaar kunt vergelijken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je dan geen kosten maakt voor </a:t>
            </a:r>
            <a:r>
              <a:rPr lang="nl-NL" sz="2800" dirty="0"/>
              <a:t>het omwisselen van valuta’s. </a:t>
            </a:r>
            <a:endParaRPr lang="nl-NL" sz="2800" dirty="0" smtClean="0"/>
          </a:p>
        </p:txBody>
      </p:sp>
      <p:sp>
        <p:nvSpPr>
          <p:cNvPr id="12293" name="Tekstvak 11"/>
          <p:cNvSpPr txBox="1">
            <a:spLocks noChangeArrowheads="1"/>
          </p:cNvSpPr>
          <p:nvPr/>
        </p:nvSpPr>
        <p:spPr bwMode="auto">
          <a:xfrm>
            <a:off x="5364163" y="2852738"/>
            <a:ext cx="3779837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1800"/>
          </a:p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229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T:\_algemeen\Rechtenvrij_beeld\17-02_Euro\F000426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1742" y="3921125"/>
            <a:ext cx="2999566" cy="200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90976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Eurozone</a:t>
            </a: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558927" y="1832659"/>
            <a:ext cx="830828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Binnen </a:t>
            </a:r>
            <a:r>
              <a:rPr lang="nl-NL" sz="2800" dirty="0"/>
              <a:t>de EU </a:t>
            </a:r>
            <a:r>
              <a:rPr lang="nl-NL" sz="2800" dirty="0" smtClean="0"/>
              <a:t>is een </a:t>
            </a:r>
            <a:r>
              <a:rPr lang="nl-NL" sz="2800" i="1" dirty="0"/>
              <a:t>Europese Monetaire Unie (EMU) </a:t>
            </a:r>
            <a:r>
              <a:rPr lang="nl-NL" sz="2800" dirty="0" smtClean="0"/>
              <a:t>opgericht.</a:t>
            </a:r>
          </a:p>
          <a:p>
            <a:r>
              <a:rPr lang="nl-NL" sz="2800" dirty="0" smtClean="0"/>
              <a:t>Het doel van de EMU is om </a:t>
            </a:r>
            <a:r>
              <a:rPr lang="nl-NL" sz="2800" dirty="0"/>
              <a:t>één gezamenlijke munt (de euro) in de EU te gebruiken. </a:t>
            </a:r>
            <a:endParaRPr lang="nl-NL" sz="2800" dirty="0" smtClean="0"/>
          </a:p>
          <a:p>
            <a:endParaRPr lang="nl-NL" sz="2800" dirty="0"/>
          </a:p>
          <a:p>
            <a:r>
              <a:rPr lang="nl-NL" sz="2800" dirty="0"/>
              <a:t>Veel EU-landen nemen deel aan de EMU en hebben de euro als wettig betaalmiddel. Deze landen vormen samen </a:t>
            </a:r>
            <a:r>
              <a:rPr lang="nl-NL" sz="2800" i="1" dirty="0"/>
              <a:t>de eurozone</a:t>
            </a:r>
            <a:r>
              <a:rPr lang="nl-NL" sz="2800" dirty="0"/>
              <a:t>.</a:t>
            </a:r>
          </a:p>
        </p:txBody>
      </p:sp>
      <p:sp>
        <p:nvSpPr>
          <p:cNvPr id="1229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168876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Wisselkoers</a:t>
            </a: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584200" y="1367806"/>
            <a:ext cx="8308280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De landen uit de eurozone drijven ook veel handel met </a:t>
            </a:r>
            <a:r>
              <a:rPr lang="nl-NL" sz="2800" dirty="0" smtClean="0"/>
              <a:t>o.a. de </a:t>
            </a:r>
            <a:r>
              <a:rPr lang="nl-NL" sz="2800" dirty="0"/>
              <a:t>Verenigde Staten en Japan, die andere geldsoorten hebben</a:t>
            </a:r>
            <a:r>
              <a:rPr lang="nl-NL" sz="2800" dirty="0" smtClean="0"/>
              <a:t>.</a:t>
            </a:r>
          </a:p>
          <a:p>
            <a:endParaRPr lang="nl-NL" sz="2800" dirty="0"/>
          </a:p>
          <a:p>
            <a:r>
              <a:rPr lang="nl-NL" sz="2800" dirty="0" smtClean="0"/>
              <a:t>Veranderingen in </a:t>
            </a:r>
            <a:r>
              <a:rPr lang="nl-NL" sz="2800" dirty="0"/>
              <a:t>de wisselkoers van de euro ten opzichte van die vreemde valuta </a:t>
            </a:r>
            <a:r>
              <a:rPr lang="nl-NL" sz="2800" dirty="0" smtClean="0"/>
              <a:t>hebben invloed </a:t>
            </a:r>
            <a:r>
              <a:rPr lang="nl-NL" sz="2800" dirty="0"/>
              <a:t>op de internationale handel</a:t>
            </a:r>
            <a:r>
              <a:rPr lang="nl-NL" sz="2800" dirty="0" smtClean="0"/>
              <a:t>.</a:t>
            </a:r>
          </a:p>
          <a:p>
            <a:endParaRPr lang="nl-NL" dirty="0"/>
          </a:p>
          <a:p>
            <a:r>
              <a:rPr lang="nl-NL" sz="2800" dirty="0" smtClean="0"/>
              <a:t>Als </a:t>
            </a:r>
            <a:r>
              <a:rPr lang="nl-NL" sz="2800" dirty="0"/>
              <a:t>de wisselkoers van de euro daalt ten opzichte van vreemde valuta, dan is dat gunstig voor onze export van producten, maar ongunstig voor de import van producten.</a:t>
            </a:r>
          </a:p>
        </p:txBody>
      </p:sp>
      <p:sp>
        <p:nvSpPr>
          <p:cNvPr id="1229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805451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9888" y="1459110"/>
            <a:ext cx="7804224" cy="4439518"/>
          </a:xfrm>
        </p:spPr>
        <p:txBody>
          <a:bodyPr/>
          <a:lstStyle/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Europese Centrale Bank (ECB)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is de centrale bank van de landen met de euro. </a:t>
            </a:r>
            <a:endParaRPr lang="nl-NL" altLang="nl-NL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ECB: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bewaakt de waarde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van de euro.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Door te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zorgen dat de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inflatie laag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blijft, behoudt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euro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z’n koopkracht.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stelt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hoogte van de rente vast die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banken moeten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betalen als ze geld van de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ECB lenen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brengt eurobankbiljetten in omloop.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 smtClean="0">
                <a:solidFill>
                  <a:srgbClr val="54BDF2"/>
                </a:solidFill>
                <a:latin typeface="Arial" panose="020B0604020202020204" pitchFamily="34" charset="0"/>
              </a:rPr>
              <a:t>Taken van de ECB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a84a5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1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1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bf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bf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bf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bff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0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0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15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674</Words>
  <Application>Microsoft Office PowerPoint</Application>
  <PresentationFormat>On-screen Show (4:3)</PresentationFormat>
  <Paragraphs>76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Standaardontwerp</vt:lpstr>
      <vt:lpstr>§8.2 Nederland en de EU</vt:lpstr>
      <vt:lpstr>Slide 2</vt:lpstr>
      <vt:lpstr>Slide 3</vt:lpstr>
      <vt:lpstr>Slide 4</vt:lpstr>
      <vt:lpstr>Verschillen tussen de lidstaten</vt:lpstr>
      <vt:lpstr>Eén munt</vt:lpstr>
      <vt:lpstr>Eurozone</vt:lpstr>
      <vt:lpstr>Wisselkoers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sa-documentum</cp:lastModifiedBy>
  <cp:revision>49</cp:revision>
  <dcterms:created xsi:type="dcterms:W3CDTF">2011-02-22T13:52:07Z</dcterms:created>
  <dcterms:modified xsi:type="dcterms:W3CDTF">2016-05-31T10:22:05Z</dcterms:modified>
</cp:coreProperties>
</file>